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7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7641" autoAdjust="0"/>
  </p:normalViewPr>
  <p:slideViewPr>
    <p:cSldViewPr>
      <p:cViewPr varScale="1">
        <p:scale>
          <a:sx n="70" d="100"/>
          <a:sy n="70" d="100"/>
        </p:scale>
        <p:origin x="-157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945847-0DEB-4FDB-8E00-022C84E89E60}" type="datetimeFigureOut">
              <a:rPr lang="en-US" smtClean="0"/>
              <a:pPr/>
              <a:t>9/22/2018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378E1B-CB0C-4A4E-A250-9572AFA44986}" type="slidenum">
              <a:rPr lang="en-US" smtClean="0"/>
              <a:pPr/>
              <a:t>‹#›</a:t>
            </a:fld>
            <a:endParaRPr lang="en-US" dirty="0"/>
          </a:p>
        </p:txBody>
      </p:sp>
    </p:spTree>
    <p:extLst>
      <p:ext uri="{BB962C8B-B14F-4D97-AF65-F5344CB8AC3E}">
        <p14:creationId xmlns:p14="http://schemas.microsoft.com/office/powerpoint/2010/main" xmlns="" val="4216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Elon Musk , as a business entrepreneur who acts as a CEO for a wide range of companies including Tesla In., SpaceX and he is the co-founder of PayPal. Elon Musk also holds a citizenship for South Africa, Canada, and the United States. This, therefore, means that Elon is an entrepreneur who has engaged in many business ventures, which is meant to diversify the business portfolio. Diversification is critical</a:t>
            </a:r>
            <a:r>
              <a:rPr lang="en-US" sz="1200" kern="1200" baseline="0" dirty="0" smtClean="0">
                <a:solidFill>
                  <a:schemeClr val="tx1"/>
                </a:solidFill>
                <a:latin typeface="+mn-lt"/>
                <a:ea typeface="+mn-ea"/>
                <a:cs typeface="+mn-cs"/>
              </a:rPr>
              <a:t> as it helps in mitigating the risks that might arise in a business. One of the many advantages of diversification is that it ensures individuals have a pool of resources from the different portfolio that might help deal with the situation.</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2</a:t>
            </a:fld>
            <a:endParaRPr lang="en-US" dirty="0"/>
          </a:p>
        </p:txBody>
      </p:sp>
    </p:spTree>
    <p:extLst>
      <p:ext uri="{BB962C8B-B14F-4D97-AF65-F5344CB8AC3E}">
        <p14:creationId xmlns:p14="http://schemas.microsoft.com/office/powerpoint/2010/main" xmlns="" val="918781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Environmental concerns are among one of the issues that affect nations in the world. Countries are devising means in which it is possible to reduce the emissions into the atmosphere which is a significant contributor to global warming. Therefore Tesla Inc. used this as an opportunity to come with a technologically advanced way that could ensure that automotive do not use fossil fuels that negatively impacts on the environment. Tesla,</a:t>
            </a:r>
            <a:r>
              <a:rPr lang="en-US" sz="1200" kern="1200" baseline="0" dirty="0" smtClean="0">
                <a:solidFill>
                  <a:schemeClr val="tx1"/>
                </a:solidFill>
                <a:latin typeface="+mn-lt"/>
                <a:ea typeface="+mn-ea"/>
                <a:cs typeface="+mn-cs"/>
              </a:rPr>
              <a:t> therefore, is a great innovation that will not only exploit markets within the Western world but will also be able to penetrate many of the markets within the world especially for countries that aim at regulating emissions into the atmosphere.</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3</a:t>
            </a:fld>
            <a:endParaRPr lang="en-US" dirty="0"/>
          </a:p>
        </p:txBody>
      </p:sp>
    </p:spTree>
    <p:extLst>
      <p:ext uri="{BB962C8B-B14F-4D97-AF65-F5344CB8AC3E}">
        <p14:creationId xmlns:p14="http://schemas.microsoft.com/office/powerpoint/2010/main" xmlns="" val="4180116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different approaches that were used by Elon Musk to establish the company. The approach used is solely finding information with regards to a new idea. The idea according to one's own perspective might be feasible. However, there is an urgent need to ensure that the different ideas as proposed by individuals are taken into consideration so as to assess the workability of a particular idea. By gathering information from other individuals and getting critics, then one will be able to gain insight on how to make improvements on a particular idea. Seeking information is a worthy undertaking in entrepreneurship no matter how valuable and feasible one might think an idea is.</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4</a:t>
            </a:fld>
            <a:endParaRPr lang="en-US" dirty="0"/>
          </a:p>
        </p:txBody>
      </p:sp>
    </p:spTree>
    <p:extLst>
      <p:ext uri="{BB962C8B-B14F-4D97-AF65-F5344CB8AC3E}">
        <p14:creationId xmlns:p14="http://schemas.microsoft.com/office/powerpoint/2010/main" xmlns="" val="4208395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mainly concerned with determining the level of workability of an idea. In an attempt to disapprove the conclusion, the main aim is to find individuals who have ideas contrary to the thoughts of other individuals. Therefore, in this case, one can tailor the idea and determine the best means to make the ideas work. One of the best ways of making improvements to any idea is that fact, areas of weakness can be identified and gathered. In this case, seeking the perceptions of individuals will not be enough when venturing into a business but also it is critical to ensure that individuals are able to give their perceptions with regards to the different ways in which it is possible to have a pool of information with regards to the obstacles that one might face.</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5</a:t>
            </a:fld>
            <a:endParaRPr lang="en-US" dirty="0"/>
          </a:p>
        </p:txBody>
      </p:sp>
    </p:spTree>
    <p:extLst>
      <p:ext uri="{BB962C8B-B14F-4D97-AF65-F5344CB8AC3E}">
        <p14:creationId xmlns:p14="http://schemas.microsoft.com/office/powerpoint/2010/main" xmlns="" val="2448066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Learning</a:t>
            </a:r>
            <a:r>
              <a:rPr lang="en-US" baseline="0" dirty="0" smtClean="0"/>
              <a:t> is a continuous process and anybody who stops learning after leaving school is doomed to mediocrity. These are some of the attitudes that Elon Musk possess that makes him a successful entrepreneur. Risk takers would usually get the benefits especially when the opportunity presents itself. Finally being ambitious is also another attitude if one has to be a successful entrepreneur which is mainly concerned with the ability to keep the high spirit and nothing to pull one back in pursuing self-actualization. Additionally, in the case of Elon Musk, a learning attitude is critical for any business to succeed, which is basically because different knowledge will provide the different approaches to dealing with a particular situation.</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6</a:t>
            </a:fld>
            <a:endParaRPr lang="en-US" dirty="0"/>
          </a:p>
        </p:txBody>
      </p:sp>
    </p:spTree>
    <p:extLst>
      <p:ext uri="{BB962C8B-B14F-4D97-AF65-F5344CB8AC3E}">
        <p14:creationId xmlns:p14="http://schemas.microsoft.com/office/powerpoint/2010/main" xmlns="" val="1943181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Focusing on the big picture is key</a:t>
            </a:r>
            <a:r>
              <a:rPr lang="en-US" baseline="0" dirty="0" smtClean="0"/>
              <a:t> to entrepreneurship as it helps one determine how to help address the issue at hand rather than the limitations that might pull one back. Through focusing on the bigger picture, it becomes possible for one to come up with something that addresses the situation in the different field. Focusing on the big picture is primarily concerned with how it is possible to implement the business idea that one holds. This is not about the obstacles but being enthusiastic and committed to the way in which a business venture will be implemented. This a behavior of strongly believing in the possibility of the business venture.</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7</a:t>
            </a:fld>
            <a:endParaRPr lang="en-US" dirty="0"/>
          </a:p>
        </p:txBody>
      </p:sp>
    </p:spTree>
    <p:extLst>
      <p:ext uri="{BB962C8B-B14F-4D97-AF65-F5344CB8AC3E}">
        <p14:creationId xmlns:p14="http://schemas.microsoft.com/office/powerpoint/2010/main" xmlns="" val="2643966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Serial entrepreneurship would involve making entrepreneurship a habit throughout one's life. Elon started with the internet, through making a series of payment options using the internet. He then moved to the space field where the main concern was to provide space travel and automotive industry that aims at providing green economy to deal with environmental issues. Most of the business ventures are new or are slightly improved from the previous business. What makes Elon a different entrepreneur is the fact that he is able to engage in more that one business venture. This relates back to his attitudes of focusing on the bigger picture as well as being ambitious.</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8</a:t>
            </a:fld>
            <a:endParaRPr lang="en-US" dirty="0"/>
          </a:p>
        </p:txBody>
      </p:sp>
    </p:spTree>
    <p:extLst>
      <p:ext uri="{BB962C8B-B14F-4D97-AF65-F5344CB8AC3E}">
        <p14:creationId xmlns:p14="http://schemas.microsoft.com/office/powerpoint/2010/main" xmlns="" val="67979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Environmental analysis in a business plan, especially in the case of Tesla was an important aspect. This is basically because the environment was a sole determinant of whether the Tesla business would succeed. This implies that, with regards to the opportunities of the company, it was easy since there was need for a green economy and Tesla as a company offered the solution. Weakness would usually entail the inequities that exists, for instance the number of cars produced is still small and might not be proportional to the population. This will enable an entrepreneur to determine the position of the business and how the business will maintain a competitive advantage.</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9</a:t>
            </a:fld>
            <a:endParaRPr lang="en-US" dirty="0"/>
          </a:p>
        </p:txBody>
      </p:sp>
    </p:spTree>
    <p:extLst>
      <p:ext uri="{BB962C8B-B14F-4D97-AF65-F5344CB8AC3E}">
        <p14:creationId xmlns:p14="http://schemas.microsoft.com/office/powerpoint/2010/main" xmlns="" val="3415333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business plan usually guides that would establish the manner in which a business venture would conduct its operations. In this case, the organization stressed the opportunities and also the competitions aspects of the business plan. This implies that, with regards to the opportunities of the company, it was easy since there was a need for a green economy and Tesla as a company offered the solution. On the other hand with regards to the threat, the company had minimal threats and as it is stated it only Chevrolet Bolt that has direct and significant competition. This, therefore, ensures that the business will survive in a competitive environment as well as maintain a competitive advantage through differentiation to outdo the already existing competition.</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10</a:t>
            </a:fld>
            <a:endParaRPr lang="en-US" dirty="0"/>
          </a:p>
        </p:txBody>
      </p:sp>
    </p:spTree>
    <p:extLst>
      <p:ext uri="{BB962C8B-B14F-4D97-AF65-F5344CB8AC3E}">
        <p14:creationId xmlns:p14="http://schemas.microsoft.com/office/powerpoint/2010/main" xmlns="" val="3323783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Focusing on more that one field is a key to ensuring that an individual is able to gain a deeper understanding of the boundaries that have not yet been exploited but ought to be exploited. This is a principle that clearly relates to diversifying one's portfolio. This means that through venturing in the different fields one has a portfolio that is crucial in mitigating risks and furthermore enabling one to gain insights on with regards to the different fields especially when things go contrary as planned. Furthermore, knowledge from different fields enhances the problem-solving capabilities of an entrepreneur due to the varied approaches that one will use in surmounting obstacles that might prevent a business venture. </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11</a:t>
            </a:fld>
            <a:endParaRPr lang="en-US" dirty="0"/>
          </a:p>
        </p:txBody>
      </p:sp>
    </p:spTree>
    <p:extLst>
      <p:ext uri="{BB962C8B-B14F-4D97-AF65-F5344CB8AC3E}">
        <p14:creationId xmlns:p14="http://schemas.microsoft.com/office/powerpoint/2010/main" xmlns="" val="3154409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Knowledge</a:t>
            </a:r>
            <a:r>
              <a:rPr lang="en-US" baseline="0" dirty="0" smtClean="0"/>
              <a:t> is a powerful tool for any entrepreneur. One has to learn to be able to transfer and synthesize the knowledge effectively if one has to gain any be allot of from the knowledge that is learned. Through learning to transfer knowledge one can get significant benefits that would fuel aspirations as well as entrepreneurial ideas to implementation. This furthermore is also a challenge to many of the young entrepreneurs who might be pursuing their academics. Many of the entrepreneurs are not able to transfer knowledge into something valuable that can transform the world and address some of the problems that affect the society.</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12</a:t>
            </a:fld>
            <a:endParaRPr lang="en-US" dirty="0"/>
          </a:p>
        </p:txBody>
      </p:sp>
    </p:spTree>
    <p:extLst>
      <p:ext uri="{BB962C8B-B14F-4D97-AF65-F5344CB8AC3E}">
        <p14:creationId xmlns:p14="http://schemas.microsoft.com/office/powerpoint/2010/main" xmlns="" val="3651970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Elon Musk is an inspirational entrepreneurial figure. This is basically because he is able to demonstrate a rare attitude that is rare to find. The best thing to start is finding out a problem that generally suppresses people and appropriately addresses the solution. The level of complexity of the problem does not matter, finding an appropriate solution to solve the problem is all that matters, this is clearly demonstrated in his ability to established SpaceX. Therefore reflecting on the achievements of Elon Musk as well as the different attitudes of the entrepreneur then one can do anything especially after identifying the gap that exists in the society. One only needs to provide a solution to a problem that already exists.</a:t>
            </a:r>
            <a:endParaRPr lang="en-US" dirty="0"/>
          </a:p>
        </p:txBody>
      </p:sp>
      <p:sp>
        <p:nvSpPr>
          <p:cNvPr id="4" name="Slide Number Placeholder 3"/>
          <p:cNvSpPr>
            <a:spLocks noGrp="1"/>
          </p:cNvSpPr>
          <p:nvPr>
            <p:ph type="sldNum" sz="quarter" idx="10"/>
          </p:nvPr>
        </p:nvSpPr>
        <p:spPr/>
        <p:txBody>
          <a:bodyPr/>
          <a:lstStyle/>
          <a:p>
            <a:fld id="{4B378E1B-CB0C-4A4E-A250-9572AFA44986}" type="slidenum">
              <a:rPr lang="en-US" smtClean="0"/>
              <a:pPr/>
              <a:t>13</a:t>
            </a:fld>
            <a:endParaRPr lang="en-US" dirty="0"/>
          </a:p>
        </p:txBody>
      </p:sp>
    </p:spTree>
    <p:extLst>
      <p:ext uri="{BB962C8B-B14F-4D97-AF65-F5344CB8AC3E}">
        <p14:creationId xmlns:p14="http://schemas.microsoft.com/office/powerpoint/2010/main" xmlns="" val="2461012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C4C16FE4-25F9-44D1-995C-5EEFA99E3E1E}"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CC4EE4-A424-4E99-B1AE-6923643D3A2C}" type="datetimeFigureOut">
              <a:rPr lang="en-US" smtClean="0"/>
              <a:pPr/>
              <a:t>9/22/2018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C16FE4-25F9-44D1-995C-5EEFA99E3E1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8CC4EE4-A424-4E99-B1AE-6923643D3A2C}" type="datetimeFigureOut">
              <a:rPr lang="en-US" smtClean="0"/>
              <a:pPr/>
              <a:t>9/22/2018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4C16FE4-25F9-44D1-995C-5EEFA99E3E1E}"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businessinsider.com/everything-tesla-promises-to-accomplish-by-2020-2016-7" TargetMode="External"/><Relationship Id="rId2" Type="http://schemas.openxmlformats.org/officeDocument/2006/relationships/hyperlink" Target="https://www.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Presentation</a:t>
            </a:r>
            <a:endParaRPr lang="en-US" dirty="0"/>
          </a:p>
        </p:txBody>
      </p:sp>
      <p:sp>
        <p:nvSpPr>
          <p:cNvPr id="3" name="Subtitle 2"/>
          <p:cNvSpPr>
            <a:spLocks noGrp="1"/>
          </p:cNvSpPr>
          <p:nvPr>
            <p:ph type="subTitle" idx="1"/>
          </p:nvPr>
        </p:nvSpPr>
        <p:spPr/>
        <p:txBody>
          <a:bodyPr/>
          <a:lstStyle/>
          <a:p>
            <a:endParaRPr lang="en-US" dirty="0" smtClean="0"/>
          </a:p>
          <a:p>
            <a:r>
              <a:rPr lang="en-US" dirty="0" smtClean="0"/>
              <a:t>Elon </a:t>
            </a:r>
            <a:r>
              <a:rPr lang="en-US" dirty="0"/>
              <a:t>Musk as Entrepreneur and </a:t>
            </a:r>
            <a:r>
              <a:rPr lang="en-US" dirty="0" smtClean="0"/>
              <a:t>Tesla Company</a:t>
            </a:r>
            <a:endParaRPr lang="en-US" dirty="0"/>
          </a:p>
        </p:txBody>
      </p:sp>
    </p:spTree>
    <p:extLst>
      <p:ext uri="{BB962C8B-B14F-4D97-AF65-F5344CB8AC3E}">
        <p14:creationId xmlns:p14="http://schemas.microsoft.com/office/powerpoint/2010/main" xmlns="" val="766910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Introduction </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Elon </a:t>
            </a:r>
            <a:r>
              <a:rPr lang="en-US" sz="2000" dirty="0">
                <a:latin typeface="Times New Roman" pitchFamily="18" charset="0"/>
                <a:cs typeface="Times New Roman" pitchFamily="18" charset="0"/>
              </a:rPr>
              <a:t>Musk , was born in 1971 and he holds citizenship for </a:t>
            </a:r>
            <a:r>
              <a:rPr lang="en-US" sz="2000" dirty="0" smtClean="0">
                <a:latin typeface="Times New Roman" pitchFamily="18" charset="0"/>
                <a:cs typeface="Times New Roman" pitchFamily="18" charset="0"/>
              </a:rPr>
              <a:t>the United </a:t>
            </a:r>
            <a:r>
              <a:rPr lang="en-US" sz="2000" dirty="0">
                <a:latin typeface="Times New Roman" pitchFamily="18" charset="0"/>
                <a:cs typeface="Times New Roman" pitchFamily="18" charset="0"/>
              </a:rPr>
              <a:t>States, South </a:t>
            </a:r>
            <a:r>
              <a:rPr lang="en-US" sz="2000" dirty="0" smtClean="0">
                <a:latin typeface="Times New Roman" pitchFamily="18" charset="0"/>
                <a:cs typeface="Times New Roman" pitchFamily="18" charset="0"/>
              </a:rPr>
              <a:t>Africa, </a:t>
            </a:r>
            <a:r>
              <a:rPr lang="en-US" sz="2000" dirty="0">
                <a:latin typeface="Times New Roman" pitchFamily="18" charset="0"/>
                <a:cs typeface="Times New Roman" pitchFamily="18" charset="0"/>
              </a:rPr>
              <a:t>and Canada.</a:t>
            </a:r>
          </a:p>
          <a:p>
            <a:r>
              <a:rPr lang="en-US" sz="2000" dirty="0">
                <a:latin typeface="Times New Roman" pitchFamily="18" charset="0"/>
                <a:cs typeface="Times New Roman" pitchFamily="18" charset="0"/>
              </a:rPr>
              <a:t>Elon, is the CEO of Tesla Inc., designer SpaceX as well as the founder of PayPal </a:t>
            </a: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money transfer website.</a:t>
            </a:r>
          </a:p>
          <a:p>
            <a:r>
              <a:rPr lang="en-US" sz="2000" dirty="0">
                <a:latin typeface="Times New Roman" pitchFamily="18" charset="0"/>
                <a:cs typeface="Times New Roman" pitchFamily="18" charset="0"/>
              </a:rPr>
              <a:t>Tesla Inc. is a company that was founded in 2003, and it is located in </a:t>
            </a:r>
            <a:r>
              <a:rPr lang="en-US" sz="2000" dirty="0" smtClean="0">
                <a:latin typeface="Times New Roman" pitchFamily="18" charset="0"/>
                <a:cs typeface="Times New Roman" pitchFamily="18" charset="0"/>
              </a:rPr>
              <a:t>Palo </a:t>
            </a:r>
            <a:r>
              <a:rPr lang="en-US" sz="2000" dirty="0">
                <a:latin typeface="Times New Roman" pitchFamily="18" charset="0"/>
                <a:cs typeface="Times New Roman" pitchFamily="18" charset="0"/>
              </a:rPr>
              <a:t>Alto, California.</a:t>
            </a:r>
          </a:p>
          <a:p>
            <a:r>
              <a:rPr lang="en-US" sz="2000" dirty="0">
                <a:latin typeface="Times New Roman" pitchFamily="18" charset="0"/>
                <a:cs typeface="Times New Roman" pitchFamily="18" charset="0"/>
              </a:rPr>
              <a:t>Tesla as a company aims at promoting the green economy and thus engages in </a:t>
            </a:r>
            <a:r>
              <a:rPr lang="en-US" sz="2000" dirty="0" smtClean="0">
                <a:latin typeface="Times New Roman" pitchFamily="18" charset="0"/>
                <a:cs typeface="Times New Roman" pitchFamily="18" charset="0"/>
              </a:rPr>
              <a:t>the production </a:t>
            </a:r>
            <a:r>
              <a:rPr lang="en-US" sz="2000" dirty="0">
                <a:latin typeface="Times New Roman" pitchFamily="18" charset="0"/>
                <a:cs typeface="Times New Roman" pitchFamily="18" charset="0"/>
              </a:rPr>
              <a:t>of electric vehicles, lithium-ion battery energy storage and solar panel manufacturing.</a:t>
            </a:r>
          </a:p>
          <a:p>
            <a:r>
              <a:rPr lang="en-US" sz="2000" dirty="0">
                <a:latin typeface="Times New Roman" pitchFamily="18" charset="0"/>
                <a:cs typeface="Times New Roman" pitchFamily="18" charset="0"/>
              </a:rPr>
              <a:t>Tesla is further a technological company and an independent automotive company that aims at providing electric cars at prices that are fair to the average consumer.</a:t>
            </a:r>
          </a:p>
          <a:p>
            <a:endParaRPr lang="en-US"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How the opportunity was identified</a:t>
            </a:r>
            <a:endParaRPr lang="en-US" dirty="0"/>
          </a:p>
        </p:txBody>
      </p:sp>
      <p:sp>
        <p:nvSpPr>
          <p:cNvPr id="3" name="Content Placeholder 2"/>
          <p:cNvSpPr>
            <a:spLocks noGrp="1"/>
          </p:cNvSpPr>
          <p:nvPr>
            <p:ph idx="1"/>
          </p:nvPr>
        </p:nvSpPr>
        <p:spPr>
          <a:xfrm>
            <a:off x="685800" y="1752600"/>
            <a:ext cx="8229600" cy="4525963"/>
          </a:xfrm>
        </p:spPr>
        <p:txBody>
          <a:bodyPr>
            <a:normAutofit/>
          </a:bodyPr>
          <a:lstStyle/>
          <a:p>
            <a:r>
              <a:rPr lang="en-US" sz="2000" dirty="0" smtClean="0">
                <a:latin typeface="Times New Roman" pitchFamily="18" charset="0"/>
                <a:cs typeface="Times New Roman" pitchFamily="18" charset="0"/>
              </a:rPr>
              <a:t>Looking </a:t>
            </a:r>
            <a:r>
              <a:rPr lang="en-US" sz="2000" dirty="0">
                <a:latin typeface="Times New Roman" pitchFamily="18" charset="0"/>
                <a:cs typeface="Times New Roman" pitchFamily="18" charset="0"/>
              </a:rPr>
              <a:t>at the current environmental crisis green kinetics endeavors to come up with automated machines that do not pollute the environment. </a:t>
            </a:r>
          </a:p>
          <a:p>
            <a:r>
              <a:rPr lang="en-US" sz="2000" dirty="0">
                <a:latin typeface="Times New Roman" pitchFamily="18" charset="0"/>
                <a:cs typeface="Times New Roman" pitchFamily="18" charset="0"/>
              </a:rPr>
              <a:t>This includes battery operated vehicles which </a:t>
            </a:r>
            <a:r>
              <a:rPr lang="en-US" sz="2000" dirty="0" smtClean="0">
                <a:latin typeface="Times New Roman" pitchFamily="18" charset="0"/>
                <a:cs typeface="Times New Roman" pitchFamily="18" charset="0"/>
              </a:rPr>
              <a:t>use </a:t>
            </a:r>
            <a:r>
              <a:rPr lang="en-US" sz="2000" dirty="0">
                <a:latin typeface="Times New Roman" pitchFamily="18" charset="0"/>
                <a:cs typeface="Times New Roman" pitchFamily="18" charset="0"/>
              </a:rPr>
              <a:t>electric power. </a:t>
            </a:r>
          </a:p>
          <a:p>
            <a:r>
              <a:rPr lang="en-US" sz="2000" dirty="0" smtClean="0">
                <a:latin typeface="Times New Roman" pitchFamily="18" charset="0"/>
                <a:cs typeface="Times New Roman" pitchFamily="18" charset="0"/>
              </a:rPr>
              <a:t>Therefore, </a:t>
            </a:r>
            <a:r>
              <a:rPr lang="en-US" sz="2000" dirty="0">
                <a:latin typeface="Times New Roman" pitchFamily="18" charset="0"/>
                <a:cs typeface="Times New Roman" pitchFamily="18" charset="0"/>
              </a:rPr>
              <a:t>the aim here is to reintegrate </a:t>
            </a:r>
            <a:r>
              <a:rPr lang="en-US" sz="2000" dirty="0" smtClean="0">
                <a:latin typeface="Times New Roman" pitchFamily="18" charset="0"/>
                <a:cs typeface="Times New Roman" pitchFamily="18" charset="0"/>
              </a:rPr>
              <a:t>the human </a:t>
            </a:r>
            <a:r>
              <a:rPr lang="en-US" sz="2000" dirty="0">
                <a:latin typeface="Times New Roman" pitchFamily="18" charset="0"/>
                <a:cs typeface="Times New Roman" pitchFamily="18" charset="0"/>
              </a:rPr>
              <a:t>production system with the ecological system by reducing devastating environmental effects like global </a:t>
            </a:r>
            <a:r>
              <a:rPr lang="en-US" sz="2000" dirty="0" smtClean="0">
                <a:latin typeface="Times New Roman" pitchFamily="18" charset="0"/>
                <a:cs typeface="Times New Roman" pitchFamily="18" charset="0"/>
              </a:rPr>
              <a:t>warming which is a rise </a:t>
            </a:r>
            <a:r>
              <a:rPr lang="en-US" sz="2000" dirty="0">
                <a:latin typeface="Times New Roman" pitchFamily="18" charset="0"/>
                <a:cs typeface="Times New Roman" pitchFamily="18" charset="0"/>
              </a:rPr>
              <a:t>in sea levels by curbing pollution resulting from automotive </a:t>
            </a:r>
            <a:r>
              <a:rPr lang="en-US" sz="2000" dirty="0" smtClean="0">
                <a:latin typeface="Times New Roman" pitchFamily="18" charset="0"/>
                <a:cs typeface="Times New Roman" pitchFamily="18" charset="0"/>
              </a:rPr>
              <a:t>emissions</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Tesla Inc. is not only concerned with the ecosystem which is one of the opportunities that the company exploited, but it was further concerned with improvising the vehicle to ensure that its safety.</a:t>
            </a:r>
          </a:p>
          <a:p>
            <a:r>
              <a:rPr lang="en-US" sz="2000" dirty="0">
                <a:latin typeface="Times New Roman" pitchFamily="18" charset="0"/>
                <a:cs typeface="Times New Roman" pitchFamily="18" charset="0"/>
              </a:rPr>
              <a:t>Technology to improvise the machine included increasing the safety of individuals from road carnage, </a:t>
            </a:r>
            <a:r>
              <a:rPr lang="en-US" sz="2000" dirty="0" smtClean="0">
                <a:latin typeface="Times New Roman" pitchFamily="18" charset="0"/>
                <a:cs typeface="Times New Roman" pitchFamily="18" charset="0"/>
              </a:rPr>
              <a:t>up to </a:t>
            </a:r>
            <a:r>
              <a:rPr lang="en-US" sz="2000" dirty="0">
                <a:latin typeface="Times New Roman" pitchFamily="18" charset="0"/>
                <a:cs typeface="Times New Roman" pitchFamily="18" charset="0"/>
              </a:rPr>
              <a:t>ten times.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How the entrepreneur made it happen</a:t>
            </a:r>
            <a:endParaRPr lang="en-US" dirty="0"/>
          </a:p>
        </p:txBody>
      </p:sp>
      <p:sp>
        <p:nvSpPr>
          <p:cNvPr id="3" name="Content Placeholder 2"/>
          <p:cNvSpPr>
            <a:spLocks noGrp="1"/>
          </p:cNvSpPr>
          <p:nvPr>
            <p:ph idx="1"/>
          </p:nvPr>
        </p:nvSpPr>
        <p:spPr/>
        <p:txBody>
          <a:bodyPr>
            <a:normAutofit fontScale="25000" lnSpcReduction="20000"/>
          </a:bodyPr>
          <a:lstStyle/>
          <a:p>
            <a:pPr marL="0" indent="0" algn="ctr">
              <a:buNone/>
            </a:pPr>
            <a:r>
              <a:rPr lang="en-US" sz="8000" dirty="0" smtClean="0">
                <a:latin typeface="Times New Roman" pitchFamily="18" charset="0"/>
                <a:cs typeface="Times New Roman" pitchFamily="18" charset="0"/>
              </a:rPr>
              <a:t>Elon Musk Approach</a:t>
            </a:r>
          </a:p>
          <a:p>
            <a:r>
              <a:rPr lang="en-US" sz="8000" dirty="0" smtClean="0">
                <a:latin typeface="Times New Roman" pitchFamily="18" charset="0"/>
                <a:cs typeface="Times New Roman" pitchFamily="18" charset="0"/>
              </a:rPr>
              <a:t>Elon </a:t>
            </a:r>
            <a:r>
              <a:rPr lang="en-US" sz="8000" dirty="0">
                <a:latin typeface="Times New Roman" pitchFamily="18" charset="0"/>
                <a:cs typeface="Times New Roman" pitchFamily="18" charset="0"/>
              </a:rPr>
              <a:t>Musk uses different approaches and usually involve some processes when venturing </a:t>
            </a:r>
            <a:r>
              <a:rPr lang="en-US" sz="8000" dirty="0" smtClean="0">
                <a:latin typeface="Times New Roman" pitchFamily="18" charset="0"/>
                <a:cs typeface="Times New Roman" pitchFamily="18" charset="0"/>
              </a:rPr>
              <a:t>into </a:t>
            </a:r>
            <a:r>
              <a:rPr lang="en-US" sz="8000" dirty="0">
                <a:latin typeface="Times New Roman" pitchFamily="18" charset="0"/>
                <a:cs typeface="Times New Roman" pitchFamily="18" charset="0"/>
              </a:rPr>
              <a:t>the business.</a:t>
            </a:r>
          </a:p>
          <a:p>
            <a:r>
              <a:rPr lang="en-US" sz="8000" dirty="0">
                <a:latin typeface="Times New Roman" pitchFamily="18" charset="0"/>
                <a:cs typeface="Times New Roman" pitchFamily="18" charset="0"/>
              </a:rPr>
              <a:t>The approach used by Elon is </a:t>
            </a:r>
            <a:r>
              <a:rPr lang="en-US" sz="8000" dirty="0" smtClean="0">
                <a:latin typeface="Times New Roman" pitchFamily="18" charset="0"/>
                <a:cs typeface="Times New Roman" pitchFamily="18" charset="0"/>
              </a:rPr>
              <a:t>primarily </a:t>
            </a:r>
            <a:r>
              <a:rPr lang="en-US" sz="8000" dirty="0">
                <a:latin typeface="Times New Roman" pitchFamily="18" charset="0"/>
                <a:cs typeface="Times New Roman" pitchFamily="18" charset="0"/>
              </a:rPr>
              <a:t>to validate </a:t>
            </a:r>
            <a:r>
              <a:rPr lang="en-US" sz="8000" dirty="0" smtClean="0">
                <a:latin typeface="Times New Roman" pitchFamily="18" charset="0"/>
                <a:cs typeface="Times New Roman" pitchFamily="18" charset="0"/>
              </a:rPr>
              <a:t>an </a:t>
            </a:r>
            <a:r>
              <a:rPr lang="en-US" sz="8000" dirty="0">
                <a:latin typeface="Times New Roman" pitchFamily="18" charset="0"/>
                <a:cs typeface="Times New Roman" pitchFamily="18" charset="0"/>
              </a:rPr>
              <a:t>idea </a:t>
            </a:r>
            <a:r>
              <a:rPr lang="en-US" sz="8000" dirty="0" smtClean="0">
                <a:latin typeface="Times New Roman" pitchFamily="18" charset="0"/>
                <a:cs typeface="Times New Roman" pitchFamily="18" charset="0"/>
              </a:rPr>
              <a:t>and </a:t>
            </a:r>
            <a:r>
              <a:rPr lang="en-US" sz="8000" dirty="0">
                <a:latin typeface="Times New Roman" pitchFamily="18" charset="0"/>
                <a:cs typeface="Times New Roman" pitchFamily="18" charset="0"/>
              </a:rPr>
              <a:t>to determine if the particular will be feasible</a:t>
            </a:r>
            <a:r>
              <a:rPr lang="en-US" sz="8000" dirty="0" smtClean="0">
                <a:latin typeface="Times New Roman" pitchFamily="18" charset="0"/>
                <a:cs typeface="Times New Roman" pitchFamily="18" charset="0"/>
              </a:rPr>
              <a:t>. This includes</a:t>
            </a:r>
            <a:endParaRPr lang="en-US" sz="8000" dirty="0">
              <a:latin typeface="Times New Roman" pitchFamily="18" charset="0"/>
              <a:cs typeface="Times New Roman" pitchFamily="18" charset="0"/>
            </a:endParaRPr>
          </a:p>
          <a:p>
            <a:pPr lvl="1"/>
            <a:r>
              <a:rPr lang="en-US" sz="7600" dirty="0">
                <a:latin typeface="Times New Roman" pitchFamily="18" charset="0"/>
                <a:cs typeface="Times New Roman" pitchFamily="18" charset="0"/>
              </a:rPr>
              <a:t>Ask a Question</a:t>
            </a:r>
          </a:p>
          <a:p>
            <a:pPr lvl="1"/>
            <a:r>
              <a:rPr lang="en-US" sz="7600" dirty="0">
                <a:latin typeface="Times New Roman" pitchFamily="18" charset="0"/>
                <a:cs typeface="Times New Roman" pitchFamily="18" charset="0"/>
              </a:rPr>
              <a:t>In this part ones Elon has identified a business idea, it is important to determine whether the idea is feasible or not.</a:t>
            </a:r>
          </a:p>
          <a:p>
            <a:pPr lvl="1"/>
            <a:r>
              <a:rPr lang="en-US" sz="7600" dirty="0">
                <a:latin typeface="Times New Roman" pitchFamily="18" charset="0"/>
                <a:cs typeface="Times New Roman" pitchFamily="18" charset="0"/>
              </a:rPr>
              <a:t>Gather as Much Evidence as Possible</a:t>
            </a:r>
          </a:p>
          <a:p>
            <a:pPr lvl="1"/>
            <a:r>
              <a:rPr lang="en-US" sz="7600" dirty="0">
                <a:latin typeface="Times New Roman" pitchFamily="18" charset="0"/>
                <a:cs typeface="Times New Roman" pitchFamily="18" charset="0"/>
              </a:rPr>
              <a:t>After there is an idea about a company, then it is crucial to gather evidence which results </a:t>
            </a:r>
            <a:r>
              <a:rPr lang="en-US" sz="7600" dirty="0" smtClean="0">
                <a:latin typeface="Times New Roman" pitchFamily="18" charset="0"/>
                <a:cs typeface="Times New Roman" pitchFamily="18" charset="0"/>
              </a:rPr>
              <a:t>in </a:t>
            </a:r>
            <a:r>
              <a:rPr lang="en-US" sz="7600" dirty="0">
                <a:latin typeface="Times New Roman" pitchFamily="18" charset="0"/>
                <a:cs typeface="Times New Roman" pitchFamily="18" charset="0"/>
              </a:rPr>
              <a:t>seeking information about the same.</a:t>
            </a:r>
          </a:p>
          <a:p>
            <a:pPr lvl="1"/>
            <a:r>
              <a:rPr lang="en-US" sz="7600" dirty="0">
                <a:latin typeface="Times New Roman" pitchFamily="18" charset="0"/>
                <a:cs typeface="Times New Roman" pitchFamily="18" charset="0"/>
              </a:rPr>
              <a:t>Develop axioms based on the evidence and assign some truth to each of the evidence</a:t>
            </a:r>
          </a:p>
          <a:p>
            <a:pPr lvl="1"/>
            <a:r>
              <a:rPr lang="en-US" sz="7600" dirty="0">
                <a:latin typeface="Times New Roman" pitchFamily="18" charset="0"/>
                <a:cs typeface="Times New Roman" pitchFamily="18" charset="0"/>
              </a:rPr>
              <a:t>This step involves determining the workability of something that one feels might be true from the evidence.</a:t>
            </a:r>
          </a:p>
          <a:p>
            <a:pPr lv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endParaRPr lang="en-US" dirty="0"/>
          </a:p>
        </p:txBody>
      </p:sp>
      <p:sp>
        <p:nvSpPr>
          <p:cNvPr id="3" name="Content Placeholder 2"/>
          <p:cNvSpPr>
            <a:spLocks noGrp="1"/>
          </p:cNvSpPr>
          <p:nvPr>
            <p:ph idx="1"/>
          </p:nvPr>
        </p:nvSpPr>
        <p:spPr>
          <a:xfrm>
            <a:off x="457200" y="1371600"/>
            <a:ext cx="8229600" cy="4754563"/>
          </a:xfrm>
        </p:spPr>
        <p:txBody>
          <a:bodyPr>
            <a:normAutofit/>
          </a:bodyPr>
          <a:lstStyle/>
          <a:p>
            <a:pPr lvl="1" algn="just"/>
            <a:r>
              <a:rPr lang="en-US" sz="1600" b="1" dirty="0" smtClean="0">
                <a:latin typeface="Times New Roman" pitchFamily="18" charset="0"/>
                <a:cs typeface="Times New Roman" pitchFamily="18" charset="0"/>
              </a:rPr>
              <a:t>Draw a conclusion based on the cogency</a:t>
            </a:r>
          </a:p>
          <a:p>
            <a:pPr lvl="1" algn="just"/>
            <a:r>
              <a:rPr lang="en-US" sz="1600" dirty="0" smtClean="0">
                <a:latin typeface="Times New Roman" pitchFamily="18" charset="0"/>
                <a:cs typeface="Times New Roman" pitchFamily="18" charset="0"/>
              </a:rPr>
              <a:t>In this case, one comes up with a general conclusion based on the aspect of the evidence that might be true. This means that the individual has to be responsible for deciding which of the evidence presented might be reasonable and how persuasive they are.</a:t>
            </a:r>
          </a:p>
          <a:p>
            <a:pPr lvl="1" algn="just"/>
            <a:r>
              <a:rPr lang="en-US" sz="1600" b="1" dirty="0" smtClean="0">
                <a:latin typeface="Times New Roman" pitchFamily="18" charset="0"/>
                <a:cs typeface="Times New Roman" pitchFamily="18" charset="0"/>
              </a:rPr>
              <a:t>Attempt to Disapprove the Conclusion</a:t>
            </a:r>
          </a:p>
          <a:p>
            <a:pPr lvl="1" algn="just"/>
            <a:r>
              <a:rPr lang="en-US" sz="1600" dirty="0" smtClean="0">
                <a:latin typeface="Times New Roman" pitchFamily="18" charset="0"/>
                <a:cs typeface="Times New Roman" pitchFamily="18" charset="0"/>
              </a:rPr>
              <a:t>This is a very crucial aspect of the approaches that Elon Musk uses when coming up with Tesla.</a:t>
            </a:r>
          </a:p>
          <a:p>
            <a:pPr lvl="1" algn="just"/>
            <a:r>
              <a:rPr lang="en-US" sz="1600" dirty="0" smtClean="0">
                <a:latin typeface="Times New Roman" pitchFamily="18" charset="0"/>
                <a:cs typeface="Times New Roman" pitchFamily="18" charset="0"/>
              </a:rPr>
              <a:t>From the looks of things all the business sectors that Elon has ventured are technologically oriented, and areas that would result into disapproval, especially Tesla car as one will question the workability and furthermore feasibility of an electrical machine.</a:t>
            </a:r>
          </a:p>
          <a:p>
            <a:pPr lvl="1" algn="just"/>
            <a:r>
              <a:rPr lang="en-US" sz="1600" dirty="0" smtClean="0">
                <a:latin typeface="Times New Roman" pitchFamily="18" charset="0"/>
                <a:cs typeface="Times New Roman" pitchFamily="18" charset="0"/>
              </a:rPr>
              <a:t>Therefore, through attempting to disapprove it is possible to find reasons why people would refute the idea and work on that reasons to make the idea feasible.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715962"/>
          </a:xfrm>
        </p:spPr>
        <p:txBody>
          <a:bodyPr>
            <a:normAutofit fontScale="90000"/>
          </a:bodyPr>
          <a:lstStyle/>
          <a:p>
            <a:pPr algn="ctr"/>
            <a:r>
              <a:rPr lang="en-US" sz="2700" b="1" dirty="0" smtClean="0">
                <a:latin typeface="Times New Roman" pitchFamily="18" charset="0"/>
                <a:cs typeface="Times New Roman" pitchFamily="18" charset="0"/>
              </a:rPr>
              <a:t/>
            </a:r>
            <a:br>
              <a:rPr lang="en-US" sz="2700" b="1" dirty="0" smtClean="0">
                <a:latin typeface="Times New Roman" pitchFamily="18" charset="0"/>
                <a:cs typeface="Times New Roman" pitchFamily="18" charset="0"/>
              </a:rPr>
            </a:br>
            <a:r>
              <a:rPr lang="en-US" sz="2700" b="1" dirty="0" smtClean="0">
                <a:latin typeface="Times New Roman" pitchFamily="18" charset="0"/>
                <a:cs typeface="Times New Roman" pitchFamily="18" charset="0"/>
              </a:rPr>
              <a:t/>
            </a:r>
            <a:br>
              <a:rPr lang="en-US" sz="2700" b="1" dirty="0" smtClean="0">
                <a:latin typeface="Times New Roman" pitchFamily="18" charset="0"/>
                <a:cs typeface="Times New Roman" pitchFamily="18" charset="0"/>
              </a:rPr>
            </a:br>
            <a:r>
              <a:rPr lang="en-US" sz="2700" b="1" dirty="0" smtClean="0">
                <a:latin typeface="Times New Roman" pitchFamily="18" charset="0"/>
                <a:cs typeface="Times New Roman" pitchFamily="18" charset="0"/>
              </a:rPr>
              <a:t/>
            </a:r>
            <a:br>
              <a:rPr lang="en-US" sz="2700" b="1" dirty="0" smtClean="0">
                <a:latin typeface="Times New Roman" pitchFamily="18" charset="0"/>
                <a:cs typeface="Times New Roman" pitchFamily="18" charset="0"/>
              </a:rPr>
            </a:br>
            <a:r>
              <a:rPr lang="en-US" sz="2700" b="1" dirty="0" err="1" smtClean="0">
                <a:latin typeface="Times New Roman" pitchFamily="18" charset="0"/>
                <a:cs typeface="Times New Roman" pitchFamily="18" charset="0"/>
              </a:rPr>
              <a:t>Elon</a:t>
            </a:r>
            <a:r>
              <a:rPr lang="en-US" sz="2700" b="1" dirty="0" smtClean="0">
                <a:latin typeface="Times New Roman" pitchFamily="18" charset="0"/>
                <a:cs typeface="Times New Roman" pitchFamily="18" charset="0"/>
              </a:rPr>
              <a:t> </a:t>
            </a:r>
            <a:r>
              <a:rPr lang="en-US" sz="2700" b="1" dirty="0" smtClean="0">
                <a:latin typeface="Times New Roman" pitchFamily="18" charset="0"/>
                <a:cs typeface="Times New Roman" pitchFamily="18" charset="0"/>
              </a:rPr>
              <a:t>Musk Attitudes</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77500" lnSpcReduction="20000"/>
          </a:bodyPr>
          <a:lstStyle/>
          <a:p>
            <a:pPr algn="ctr"/>
            <a:r>
              <a:rPr lang="en-US" sz="3800" b="1" dirty="0" smtClean="0">
                <a:latin typeface="Times New Roman" pitchFamily="18" charset="0"/>
                <a:cs typeface="Times New Roman" pitchFamily="18" charset="0"/>
              </a:rPr>
              <a:t>Always </a:t>
            </a:r>
            <a:r>
              <a:rPr lang="en-US" sz="3800" b="1" dirty="0">
                <a:latin typeface="Times New Roman" pitchFamily="18" charset="0"/>
                <a:cs typeface="Times New Roman" pitchFamily="18" charset="0"/>
              </a:rPr>
              <a:t>be learning</a:t>
            </a:r>
            <a:endParaRPr lang="en-US" sz="3800" dirty="0">
              <a:latin typeface="Times New Roman" pitchFamily="18" charset="0"/>
              <a:cs typeface="Times New Roman" pitchFamily="18" charset="0"/>
            </a:endParaRPr>
          </a:p>
          <a:p>
            <a:r>
              <a:rPr lang="en-US" dirty="0">
                <a:latin typeface="Times New Roman" pitchFamily="18" charset="0"/>
                <a:cs typeface="Times New Roman" pitchFamily="18" charset="0"/>
              </a:rPr>
              <a:t>The amazing fact about Elon is that he is self-taught </a:t>
            </a:r>
            <a:r>
              <a:rPr lang="en-US" dirty="0" smtClean="0">
                <a:latin typeface="Times New Roman" pitchFamily="18" charset="0"/>
                <a:cs typeface="Times New Roman" pitchFamily="18" charset="0"/>
              </a:rPr>
              <a:t>in programming, </a:t>
            </a:r>
            <a:r>
              <a:rPr lang="en-US" dirty="0">
                <a:latin typeface="Times New Roman" pitchFamily="18" charset="0"/>
                <a:cs typeface="Times New Roman" pitchFamily="18" charset="0"/>
              </a:rPr>
              <a:t>Physics and rocket science. Although much of his education is accredited for his achievement but the attitude of learning </a:t>
            </a:r>
            <a:r>
              <a:rPr lang="en-US" dirty="0" smtClean="0">
                <a:latin typeface="Times New Roman" pitchFamily="18" charset="0"/>
                <a:cs typeface="Times New Roman" pitchFamily="18" charset="0"/>
              </a:rPr>
              <a:t>made </a:t>
            </a:r>
            <a:r>
              <a:rPr lang="en-US" dirty="0">
                <a:latin typeface="Times New Roman" pitchFamily="18" charset="0"/>
                <a:cs typeface="Times New Roman" pitchFamily="18" charset="0"/>
              </a:rPr>
              <a:t>it possible for him to venture into </a:t>
            </a:r>
            <a:r>
              <a:rPr lang="en-US" dirty="0" smtClean="0">
                <a:latin typeface="Times New Roman" pitchFamily="18" charset="0"/>
                <a:cs typeface="Times New Roman" pitchFamily="18" charset="0"/>
              </a:rPr>
              <a:t>a profitable </a:t>
            </a:r>
            <a:r>
              <a:rPr lang="en-US" dirty="0">
                <a:latin typeface="Times New Roman" pitchFamily="18" charset="0"/>
                <a:cs typeface="Times New Roman" pitchFamily="18" charset="0"/>
              </a:rPr>
              <a:t>business like Tesla. Learning also enables one to be in a position to understand the different factors in which it is possible to identify opportunity gaps in the current world.</a:t>
            </a:r>
          </a:p>
          <a:p>
            <a:r>
              <a:rPr lang="en-US" dirty="0">
                <a:latin typeface="Times New Roman" pitchFamily="18" charset="0"/>
                <a:cs typeface="Times New Roman" pitchFamily="18" charset="0"/>
              </a:rPr>
              <a:t>Risk Taker</a:t>
            </a:r>
          </a:p>
          <a:p>
            <a:r>
              <a:rPr lang="en-US" dirty="0">
                <a:latin typeface="Times New Roman" pitchFamily="18" charset="0"/>
                <a:cs typeface="Times New Roman" pitchFamily="18" charset="0"/>
              </a:rPr>
              <a:t>Although this is an attitude that is possessed by all entrepreneurs </a:t>
            </a:r>
            <a:r>
              <a:rPr lang="en-US" dirty="0" smtClean="0">
                <a:latin typeface="Times New Roman" pitchFamily="18" charset="0"/>
                <a:cs typeface="Times New Roman" pitchFamily="18" charset="0"/>
              </a:rPr>
              <a:t>Elon </a:t>
            </a:r>
            <a:r>
              <a:rPr lang="en-US" dirty="0">
                <a:latin typeface="Times New Roman" pitchFamily="18" charset="0"/>
                <a:cs typeface="Times New Roman" pitchFamily="18" charset="0"/>
              </a:rPr>
              <a:t>demonstrates more of it. Tesla being an electric company, there are plans to ensure that is safe 10 times more than </a:t>
            </a:r>
            <a:r>
              <a:rPr lang="en-US" dirty="0" smtClean="0">
                <a:latin typeface="Times New Roman" pitchFamily="18" charset="0"/>
                <a:cs typeface="Times New Roman" pitchFamily="18" charset="0"/>
              </a:rPr>
              <a:t>a normal </a:t>
            </a:r>
            <a:r>
              <a:rPr lang="en-US" dirty="0">
                <a:latin typeface="Times New Roman" pitchFamily="18" charset="0"/>
                <a:cs typeface="Times New Roman" pitchFamily="18" charset="0"/>
              </a:rPr>
              <a:t>car that uses fuel.</a:t>
            </a:r>
          </a:p>
          <a:p>
            <a:r>
              <a:rPr lang="en-US" dirty="0">
                <a:latin typeface="Times New Roman" pitchFamily="18" charset="0"/>
                <a:cs typeface="Times New Roman" pitchFamily="18" charset="0"/>
              </a:rPr>
              <a:t>Ambitious</a:t>
            </a:r>
          </a:p>
          <a:p>
            <a:r>
              <a:rPr lang="en-US" dirty="0">
                <a:latin typeface="Times New Roman" pitchFamily="18" charset="0"/>
                <a:cs typeface="Times New Roman" pitchFamily="18" charset="0"/>
              </a:rPr>
              <a:t>Many of the business ventures that  Elon has dedicated to establishing and bringing worth to the society are mainly as a result of immense ambition. </a:t>
            </a:r>
            <a:r>
              <a:rPr lang="en-US" dirty="0" smtClean="0">
                <a:latin typeface="Times New Roman" pitchFamily="18" charset="0"/>
                <a:cs typeface="Times New Roman" pitchFamily="18" charset="0"/>
              </a:rPr>
              <a:t>SpaceX, </a:t>
            </a:r>
            <a:r>
              <a:rPr lang="en-US" dirty="0">
                <a:latin typeface="Times New Roman" pitchFamily="18" charset="0"/>
                <a:cs typeface="Times New Roman" pitchFamily="18" charset="0"/>
              </a:rPr>
              <a:t>for </a:t>
            </a:r>
            <a:r>
              <a:rPr lang="en-US" dirty="0" smtClean="0">
                <a:latin typeface="Times New Roman" pitchFamily="18" charset="0"/>
                <a:cs typeface="Times New Roman" pitchFamily="18" charset="0"/>
              </a:rPr>
              <a:t>instance, </a:t>
            </a:r>
            <a:r>
              <a:rPr lang="en-US" dirty="0">
                <a:latin typeface="Times New Roman" pitchFamily="18" charset="0"/>
                <a:cs typeface="Times New Roman" pitchFamily="18" charset="0"/>
              </a:rPr>
              <a:t>is meant to ensure that people travel to space.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smtClean="0">
                <a:latin typeface="Times New Roman" pitchFamily="18" charset="0"/>
                <a:cs typeface="Times New Roman" pitchFamily="18" charset="0"/>
              </a:rPr>
              <a:t>Behaviors</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lgn="ctr"/>
            <a:r>
              <a:rPr lang="en-US" sz="2200" b="1" dirty="0">
                <a:latin typeface="Times New Roman" pitchFamily="18" charset="0"/>
                <a:cs typeface="Times New Roman" pitchFamily="18" charset="0"/>
              </a:rPr>
              <a:t>Focus on the big picture</a:t>
            </a:r>
          </a:p>
          <a:p>
            <a:pPr algn="just"/>
            <a:r>
              <a:rPr lang="en-US" sz="2200" dirty="0">
                <a:latin typeface="Times New Roman" pitchFamily="18" charset="0"/>
                <a:cs typeface="Times New Roman" pitchFamily="18" charset="0"/>
              </a:rPr>
              <a:t>Elon has taken on </a:t>
            </a:r>
            <a:r>
              <a:rPr lang="en-US" sz="2200" dirty="0" smtClean="0">
                <a:latin typeface="Times New Roman" pitchFamily="18" charset="0"/>
                <a:cs typeface="Times New Roman" pitchFamily="18" charset="0"/>
              </a:rPr>
              <a:t>tremendously tough issues that </a:t>
            </a:r>
            <a:r>
              <a:rPr lang="en-US" sz="2200" dirty="0">
                <a:latin typeface="Times New Roman" pitchFamily="18" charset="0"/>
                <a:cs typeface="Times New Roman" pitchFamily="18" charset="0"/>
              </a:rPr>
              <a:t>have been the </a:t>
            </a:r>
            <a:r>
              <a:rPr lang="en-US" sz="2200" dirty="0" smtClean="0">
                <a:latin typeface="Times New Roman" pitchFamily="18" charset="0"/>
                <a:cs typeface="Times New Roman" pitchFamily="18" charset="0"/>
              </a:rPr>
              <a:t>bother to mankind for many decades</a:t>
            </a:r>
          </a:p>
          <a:p>
            <a:pPr algn="just"/>
            <a:r>
              <a:rPr lang="en-US" sz="2200" dirty="0" smtClean="0">
                <a:latin typeface="Times New Roman" pitchFamily="18" charset="0"/>
                <a:cs typeface="Times New Roman" pitchFamily="18" charset="0"/>
              </a:rPr>
              <a:t>Musk was able to identify three main areas where he directed his focus, that is the internet, clean energy, and space. </a:t>
            </a:r>
          </a:p>
          <a:p>
            <a:pPr algn="just"/>
            <a:r>
              <a:rPr lang="en-US" sz="2200" dirty="0" smtClean="0">
                <a:latin typeface="Times New Roman" pitchFamily="18" charset="0"/>
                <a:cs typeface="Times New Roman" pitchFamily="18" charset="0"/>
              </a:rPr>
              <a:t>This means that Elon is capable of ensuring that in the future there are also more improvements in the industry that will improve the lives of people in the society.</a:t>
            </a:r>
          </a:p>
          <a:p>
            <a:pPr algn="just"/>
            <a:r>
              <a:rPr lang="en-US" sz="2200" dirty="0" smtClean="0">
                <a:latin typeface="Times New Roman" pitchFamily="18" charset="0"/>
                <a:cs typeface="Times New Roman" pitchFamily="18" charset="0"/>
              </a:rPr>
              <a:t>  It is expected that by the year 2020. Tesla as a company will be able to achieve an output with regards to the Lithium Battery packs that can be used no only for the Tesla cars but also for stationary storage and thus improving the reliability of the electrical grid system. This act will reduce energy costs for businesses and also residence By (About Tesla, 2016</a:t>
            </a:r>
            <a:r>
              <a:rPr lang="en-US" sz="2200" dirty="0">
                <a:latin typeface="Times New Roman" pitchFamily="18" charset="0"/>
                <a:cs typeface="Times New Roman" pitchFamily="18" charset="0"/>
              </a:rPr>
              <a:t>)</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endParaRPr lang="en-US" dirty="0"/>
          </a:p>
        </p:txBody>
      </p:sp>
      <p:sp>
        <p:nvSpPr>
          <p:cNvPr id="3" name="Content Placeholder 2"/>
          <p:cNvSpPr>
            <a:spLocks noGrp="1"/>
          </p:cNvSpPr>
          <p:nvPr>
            <p:ph idx="1"/>
          </p:nvPr>
        </p:nvSpPr>
        <p:spPr>
          <a:xfrm>
            <a:off x="457200" y="1295400"/>
            <a:ext cx="8229600" cy="4830763"/>
          </a:xfrm>
        </p:spPr>
        <p:txBody>
          <a:bodyPr>
            <a:normAutofit/>
          </a:bodyPr>
          <a:lstStyle/>
          <a:p>
            <a:pPr algn="ctr"/>
            <a:r>
              <a:rPr lang="en-US" sz="2000" b="1" dirty="0" smtClean="0"/>
              <a:t> </a:t>
            </a:r>
            <a:r>
              <a:rPr lang="en-US" sz="2000" b="1" dirty="0" smtClean="0">
                <a:latin typeface="Times New Roman" pitchFamily="18" charset="0"/>
                <a:cs typeface="Times New Roman" pitchFamily="18" charset="0"/>
              </a:rPr>
              <a:t>Serial entrepreneurship </a:t>
            </a:r>
          </a:p>
          <a:p>
            <a:pPr algn="just"/>
            <a:r>
              <a:rPr lang="en-US" sz="2000" dirty="0" smtClean="0">
                <a:latin typeface="Times New Roman" pitchFamily="18" charset="0"/>
                <a:cs typeface="Times New Roman" pitchFamily="18" charset="0"/>
              </a:rPr>
              <a:t>Elon is able to demonstrate that engaging in cycles of entrepreneurship is beneficial and successful to the entrepreneur</a:t>
            </a:r>
          </a:p>
          <a:p>
            <a:pPr algn="just"/>
            <a:r>
              <a:rPr lang="en-US" sz="2000" dirty="0" smtClean="0">
                <a:latin typeface="Times New Roman" pitchFamily="18" charset="0"/>
                <a:cs typeface="Times New Roman" pitchFamily="18" charset="0"/>
              </a:rPr>
              <a:t>Ranging from internet paying facilities like PayPal, space industry and Tesla which is a green automotive company, he demonstrated an aspect of a serial entrepreneur. </a:t>
            </a:r>
          </a:p>
          <a:p>
            <a:pPr algn="just"/>
            <a:r>
              <a:rPr lang="en-US" sz="2000" dirty="0" smtClean="0">
                <a:latin typeface="Times New Roman" pitchFamily="18" charset="0"/>
                <a:cs typeface="Times New Roman" pitchFamily="18" charset="0"/>
              </a:rPr>
              <a:t>The space industry, for instance, had so little attention especially with regards to the high costs that are associated with the activities but SpaceX builds spaceships at very lower costs. </a:t>
            </a:r>
          </a:p>
          <a:p>
            <a:r>
              <a:rPr lang="en-US" sz="2000" dirty="0" smtClean="0">
                <a:latin typeface="Times New Roman" pitchFamily="18" charset="0"/>
                <a:cs typeface="Times New Roman" pitchFamily="18" charset="0"/>
              </a:rPr>
              <a:t>Tesla produces electric cars and continues to prove to be more effective especially in the near future. </a:t>
            </a:r>
            <a:r>
              <a:rPr lang="en-US" sz="2000" dirty="0">
                <a:latin typeface="Times New Roman" pitchFamily="18" charset="0"/>
                <a:cs typeface="Times New Roman" pitchFamily="18" charset="0"/>
              </a:rPr>
              <a:t>With the ambition to have close to 500,000 Tesla cars on the road by </a:t>
            </a:r>
            <a:r>
              <a:rPr lang="en-US" sz="2000" dirty="0" smtClean="0">
                <a:latin typeface="Times New Roman" pitchFamily="18" charset="0"/>
                <a:cs typeface="Times New Roman" pitchFamily="18" charset="0"/>
              </a:rPr>
              <a:t>2018 (DeBord, 2016).</a:t>
            </a:r>
            <a:endParaRPr lang="en-US" sz="2000" dirty="0">
              <a:latin typeface="Times New Roman" pitchFamily="18" charset="0"/>
              <a:cs typeface="Times New Roman" pitchFamily="18" charset="0"/>
            </a:endParaRPr>
          </a:p>
          <a:p>
            <a:pPr algn="just">
              <a:buNone/>
            </a:pPr>
            <a:endParaRPr lang="en-US" sz="2800" dirty="0" smtClean="0">
              <a:latin typeface="Times New Roman" pitchFamily="18" charset="0"/>
              <a:cs typeface="Times New Roman" pitchFamily="18" charset="0"/>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Most important elements</a:t>
            </a:r>
            <a:endParaRPr lang="en-US" dirty="0"/>
          </a:p>
        </p:txBody>
      </p:sp>
      <p:sp>
        <p:nvSpPr>
          <p:cNvPr id="3" name="Content Placeholder 2"/>
          <p:cNvSpPr>
            <a:spLocks noGrp="1"/>
          </p:cNvSpPr>
          <p:nvPr>
            <p:ph idx="1"/>
          </p:nvPr>
        </p:nvSpPr>
        <p:spPr/>
        <p:txBody>
          <a:bodyPr>
            <a:normAutofit lnSpcReduction="10000"/>
          </a:bodyPr>
          <a:lstStyle/>
          <a:p>
            <a:r>
              <a:rPr lang="en-US" sz="2000" dirty="0" smtClean="0">
                <a:latin typeface="Times New Roman" pitchFamily="18" charset="0"/>
                <a:cs typeface="Times New Roman" pitchFamily="18" charset="0"/>
              </a:rPr>
              <a:t>One of the crucial elements that the entrepreneur had to consider is the business environmental analysis.</a:t>
            </a:r>
          </a:p>
          <a:p>
            <a:r>
              <a:rPr lang="en-US" sz="2000" dirty="0" smtClean="0">
                <a:latin typeface="Times New Roman" pitchFamily="18" charset="0"/>
                <a:cs typeface="Times New Roman" pitchFamily="18" charset="0"/>
              </a:rPr>
              <a:t>This part of the business plan helps one to focus on the SWOT analysis of the business.</a:t>
            </a:r>
          </a:p>
          <a:p>
            <a:r>
              <a:rPr lang="en-US" sz="2000" dirty="0" smtClean="0">
                <a:latin typeface="Times New Roman" pitchFamily="18" charset="0"/>
                <a:cs typeface="Times New Roman" pitchFamily="18" charset="0"/>
              </a:rPr>
              <a:t>This means directing the focus to the strength, that is what difference that the business venture might bring to the society, for instance in the case of Tesla, the strength of the business is the fact that it is dedicated to curbing emissions.</a:t>
            </a:r>
          </a:p>
          <a:p>
            <a:r>
              <a:rPr lang="en-US" sz="2000" dirty="0" smtClean="0">
                <a:latin typeface="Times New Roman" pitchFamily="18" charset="0"/>
                <a:cs typeface="Times New Roman" pitchFamily="18" charset="0"/>
              </a:rPr>
              <a:t>On the weakness, it is focusing on what might be the limitations that the Tesla company might be experiencing.</a:t>
            </a:r>
          </a:p>
          <a:p>
            <a:r>
              <a:rPr lang="en-US" sz="2000" dirty="0" smtClean="0">
                <a:latin typeface="Times New Roman" pitchFamily="18" charset="0"/>
                <a:cs typeface="Times New Roman" pitchFamily="18" charset="0"/>
              </a:rPr>
              <a:t>Opportunities would usually refer to what the company can exploit for the benefit of the business. For instance, ensuring that there is an autonomous driving, the car had promised to introduce the semi-autonomous pilot system (Thompson, 2016).</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r>
              <a:rPr lang="en-US" sz="2000" dirty="0" smtClean="0">
                <a:latin typeface="Times New Roman" pitchFamily="18" charset="0"/>
                <a:cs typeface="Times New Roman" pitchFamily="18" charset="0"/>
              </a:rPr>
              <a:t>With regards to the threats, the company focuses on the competition that would impact on the business. </a:t>
            </a:r>
          </a:p>
          <a:p>
            <a:pPr algn="just"/>
            <a:r>
              <a:rPr lang="en-US" sz="2000" dirty="0" smtClean="0">
                <a:latin typeface="Times New Roman" pitchFamily="18" charset="0"/>
                <a:cs typeface="Times New Roman" pitchFamily="18" charset="0"/>
              </a:rPr>
              <a:t>Many of the business ventures fail to thrive because of the stiff competition from well-established businesses.</a:t>
            </a:r>
          </a:p>
          <a:p>
            <a:pPr algn="just"/>
            <a:r>
              <a:rPr lang="en-US" sz="2000" dirty="0" smtClean="0">
                <a:latin typeface="Times New Roman" pitchFamily="18" charset="0"/>
                <a:cs typeface="Times New Roman" pitchFamily="18" charset="0"/>
              </a:rPr>
              <a:t>Some of the motor companies that directly compete with Tesla include the Chevrolet Bolt. </a:t>
            </a:r>
          </a:p>
          <a:p>
            <a:pPr algn="just"/>
            <a:r>
              <a:rPr lang="en-US" sz="2000" dirty="0" smtClean="0">
                <a:latin typeface="Times New Roman" pitchFamily="18" charset="0"/>
                <a:cs typeface="Times New Roman" pitchFamily="18" charset="0"/>
              </a:rPr>
              <a:t>This, therefore, implies that the business venture had limited competition and thus the reason to engage in the business.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smtClean="0">
                <a:latin typeface="Times New Roman" pitchFamily="18" charset="0"/>
                <a:cs typeface="Times New Roman" pitchFamily="18" charset="0"/>
              </a:rPr>
              <a:t>Lessons Learned in the Entrepreneurship Process</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ctr"/>
            <a:r>
              <a:rPr lang="en-US" sz="2400" b="1" dirty="0" smtClean="0">
                <a:latin typeface="Times New Roman" pitchFamily="18" charset="0"/>
                <a:cs typeface="Times New Roman" pitchFamily="18" charset="0"/>
              </a:rPr>
              <a:t>Focus on More than One Field</a:t>
            </a:r>
          </a:p>
          <a:p>
            <a:pPr algn="just"/>
            <a:r>
              <a:rPr lang="en-US" sz="2000" dirty="0" smtClean="0">
                <a:latin typeface="Times New Roman" pitchFamily="18" charset="0"/>
                <a:cs typeface="Times New Roman" pitchFamily="18" charset="0"/>
              </a:rPr>
              <a:t>Often, individuals are meant to believe that while focusing on a single thing that one is best at would result into success.</a:t>
            </a:r>
          </a:p>
          <a:p>
            <a:pPr algn="just"/>
            <a:r>
              <a:rPr lang="en-US" sz="2000" dirty="0" smtClean="0">
                <a:latin typeface="Times New Roman" pitchFamily="18" charset="0"/>
                <a:cs typeface="Times New Roman" pitchFamily="18" charset="0"/>
              </a:rPr>
              <a:t>However, according to the business ventures that Elon has engaged in, it is crucial to focus on more that one field.</a:t>
            </a:r>
          </a:p>
          <a:p>
            <a:pPr algn="just"/>
            <a:r>
              <a:rPr lang="en-US" sz="2000" dirty="0" smtClean="0">
                <a:latin typeface="Times New Roman" pitchFamily="18" charset="0"/>
                <a:cs typeface="Times New Roman" pitchFamily="18" charset="0"/>
              </a:rPr>
              <a:t>This because the ability to learn from one field would give an individual the advantage of having a hub of knowledge that would ultimately result in success.</a:t>
            </a:r>
          </a:p>
          <a:p>
            <a:pPr algn="just"/>
            <a:r>
              <a:rPr lang="en-US" sz="2000" dirty="0" smtClean="0">
                <a:latin typeface="Times New Roman" pitchFamily="18" charset="0"/>
                <a:cs typeface="Times New Roman" pitchFamily="18" charset="0"/>
              </a:rPr>
              <a:t>Through having a hub of knowledge that results from focusing on more than a single field, then it becomes easier for an individual to understand deeper principles that would result into success.</a:t>
            </a:r>
            <a:endParaRPr lang="en-US" sz="20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algn="ctr"/>
            <a:r>
              <a:rPr lang="en-US" sz="2400" b="1" dirty="0" smtClean="0">
                <a:latin typeface="Times New Roman" pitchFamily="18" charset="0"/>
                <a:cs typeface="Times New Roman" pitchFamily="18" charset="0"/>
              </a:rPr>
              <a:t>Learn to Transfer knowledge</a:t>
            </a:r>
          </a:p>
          <a:p>
            <a:r>
              <a:rPr lang="en-US"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During his early years as a teenager, Elon Musk was able to engage in the different ways which made it possible for him to read a lot of books.</a:t>
            </a:r>
          </a:p>
          <a:p>
            <a:r>
              <a:rPr lang="en-US" sz="2000" dirty="0" smtClean="0">
                <a:latin typeface="Times New Roman" pitchFamily="18" charset="0"/>
                <a:cs typeface="Times New Roman" pitchFamily="18" charset="0"/>
              </a:rPr>
              <a:t>He read many books including science fiction, religion, philosophy among other disciplines </a:t>
            </a:r>
            <a:r>
              <a:rPr lang="en-US" sz="2000" b="1"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("3 steps Elon Musk took to become a successful entrepreneur", 2018).</a:t>
            </a:r>
          </a:p>
          <a:p>
            <a:r>
              <a:rPr lang="en-US" sz="2000" dirty="0" smtClean="0">
                <a:latin typeface="Times New Roman" pitchFamily="18" charset="0"/>
                <a:cs typeface="Times New Roman" pitchFamily="18" charset="0"/>
              </a:rPr>
              <a:t>Therefore through engaging with the different knowledge sources, it was easy for him to be able to transfer knowledge from the materials that helped him gain insight. </a:t>
            </a:r>
          </a:p>
          <a:p>
            <a:r>
              <a:rPr lang="en-US" sz="2000" dirty="0" smtClean="0">
                <a:latin typeface="Times New Roman" pitchFamily="18" charset="0"/>
                <a:cs typeface="Times New Roman" pitchFamily="18" charset="0"/>
              </a:rPr>
              <a:t>Therefore gaining knowledge in more that one area enabled him to have a deeper understanding of different principles and how they can be used in real life situations.</a:t>
            </a:r>
          </a:p>
          <a:p>
            <a:r>
              <a:rPr lang="en-US" sz="2000" dirty="0" smtClean="0">
                <a:latin typeface="Times New Roman" pitchFamily="18" charset="0"/>
                <a:cs typeface="Times New Roman" pitchFamily="18" charset="0"/>
              </a:rPr>
              <a:t>Known as “learning transfer,” this is where Musk shines and, while there’s no fixed equation for success, it’s certainly a good place to start.</a:t>
            </a:r>
          </a:p>
          <a:p>
            <a:pPr>
              <a:buNone/>
            </a:pPr>
            <a:endParaRPr lang="en-US" dirty="0" smtClean="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smtClean="0">
                <a:latin typeface="Times New Roman" pitchFamily="18" charset="0"/>
                <a:cs typeface="Times New Roman" pitchFamily="18" charset="0"/>
              </a:rPr>
              <a:t>Reflection</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000" dirty="0" smtClean="0">
                <a:latin typeface="Times New Roman" pitchFamily="18" charset="0"/>
                <a:cs typeface="Times New Roman" pitchFamily="18" charset="0"/>
              </a:rPr>
              <a:t>Elon Musk is an ambitious entrepreneur with an attitude of success in every risk that he takes.</a:t>
            </a:r>
          </a:p>
          <a:p>
            <a:pPr algn="just"/>
            <a:r>
              <a:rPr lang="en-US" sz="2000" dirty="0" smtClean="0">
                <a:latin typeface="Times New Roman" pitchFamily="18" charset="0"/>
                <a:cs typeface="Times New Roman" pitchFamily="18" charset="0"/>
              </a:rPr>
              <a:t>This, therefore, implies that an ambitious attitude would result into a great reward.</a:t>
            </a:r>
          </a:p>
          <a:p>
            <a:pPr algn="just"/>
            <a:r>
              <a:rPr lang="en-US" sz="2000" dirty="0" smtClean="0">
                <a:latin typeface="Times New Roman" pitchFamily="18" charset="0"/>
                <a:cs typeface="Times New Roman" pitchFamily="18" charset="0"/>
              </a:rPr>
              <a:t>As an entrepreneur one only need to identify a gap within a society,  especially a felt need that is becoming a world concern and later on deal with it effectively.</a:t>
            </a:r>
          </a:p>
          <a:p>
            <a:pPr algn="just"/>
            <a:r>
              <a:rPr lang="en-US" sz="2000" dirty="0" smtClean="0">
                <a:latin typeface="Times New Roman" pitchFamily="18" charset="0"/>
                <a:cs typeface="Times New Roman" pitchFamily="18" charset="0"/>
              </a:rPr>
              <a:t>This, therefore, ensures one of the ways of becoming a successful entrepreneur which I can possibly do.</a:t>
            </a:r>
            <a:endParaRPr lang="en-US" sz="20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latin typeface="Times New Roman" pitchFamily="18" charset="0"/>
                <a:cs typeface="Times New Roman" pitchFamily="18" charset="0"/>
              </a:rPr>
              <a:t>References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000" dirty="0">
                <a:latin typeface="Times New Roman" pitchFamily="18" charset="0"/>
                <a:cs typeface="Times New Roman" pitchFamily="18" charset="0"/>
              </a:rPr>
              <a:t>About Tesla</a:t>
            </a:r>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2016</a:t>
            </a:r>
            <a:r>
              <a:rPr lang="en-US" sz="2000" dirty="0" smtClean="0">
                <a:latin typeface="Times New Roman" pitchFamily="18" charset="0"/>
                <a:cs typeface="Times New Roman" pitchFamily="18" charset="0"/>
              </a:rPr>
              <a:t>).Tesla.com. Retrieved </a:t>
            </a:r>
            <a:r>
              <a:rPr lang="en-US" sz="2000" dirty="0">
                <a:latin typeface="Times New Roman" pitchFamily="18" charset="0"/>
                <a:cs typeface="Times New Roman" pitchFamily="18" charset="0"/>
              </a:rPr>
              <a:t>15 December 2016, </a:t>
            </a:r>
            <a:r>
              <a:rPr lang="en-US" sz="2000" dirty="0" smtClean="0">
                <a:latin typeface="Times New Roman" pitchFamily="18" charset="0"/>
                <a:cs typeface="Times New Roman" pitchFamily="18" charset="0"/>
              </a:rPr>
              <a:t>from </a:t>
            </a:r>
            <a:r>
              <a:rPr lang="en-US" sz="2000" dirty="0" smtClean="0">
                <a:latin typeface="Times New Roman" pitchFamily="18" charset="0"/>
                <a:cs typeface="Times New Roman" pitchFamily="18" charset="0"/>
                <a:hlinkClick r:id="rId2"/>
              </a:rPr>
              <a:t>htt ps</a:t>
            </a:r>
            <a:r>
              <a:rPr lang="en-US" sz="2000" dirty="0">
                <a:latin typeface="Times New Roman" pitchFamily="18" charset="0"/>
                <a:cs typeface="Times New Roman" pitchFamily="18" charset="0"/>
                <a:hlinkClick r:id="rId2"/>
              </a:rPr>
              <a:t>://</a:t>
            </a:r>
            <a:r>
              <a:rPr lang="en-US" sz="2000" dirty="0" smtClean="0">
                <a:latin typeface="Times New Roman" pitchFamily="18" charset="0"/>
                <a:cs typeface="Times New Roman" pitchFamily="18" charset="0"/>
                <a:hlinkClick r:id="rId2"/>
              </a:rPr>
              <a:t>www.te</a:t>
            </a:r>
            <a:r>
              <a:rPr lang="en-US" sz="2000" dirty="0" smtClean="0">
                <a:latin typeface="Times New Roman" pitchFamily="18" charset="0"/>
                <a:cs typeface="Times New Roman" pitchFamily="18" charset="0"/>
              </a:rPr>
              <a:t>  sla.com/about#executives</a:t>
            </a:r>
            <a:r>
              <a:rPr lang="en-US" sz="2000" dirty="0" smtClean="0"/>
              <a:t>.</a:t>
            </a:r>
            <a:endParaRPr lang="en-US" sz="2000" dirty="0"/>
          </a:p>
          <a:p>
            <a:r>
              <a:rPr lang="en-US" sz="2000" dirty="0" smtClean="0"/>
              <a:t>Thompson, </a:t>
            </a:r>
            <a:r>
              <a:rPr lang="en-US" sz="2000" dirty="0"/>
              <a:t>C. (2016</a:t>
            </a:r>
            <a:r>
              <a:rPr lang="en-US" sz="2000" dirty="0" smtClean="0"/>
              <a:t>).Tesla </a:t>
            </a:r>
            <a:r>
              <a:rPr lang="en-US" sz="2000" dirty="0"/>
              <a:t>has big, big plans for the next 4 years. Retrieved </a:t>
            </a:r>
            <a:r>
              <a:rPr lang="en-US" sz="2000" dirty="0" smtClean="0"/>
              <a:t>from </a:t>
            </a:r>
            <a:r>
              <a:rPr lang="en-US" sz="2000" dirty="0">
                <a:hlinkClick r:id="rId3"/>
              </a:rPr>
              <a:t>http://</a:t>
            </a:r>
            <a:r>
              <a:rPr lang="en-US" sz="2000" dirty="0" smtClean="0">
                <a:hlinkClick r:id="rId3"/>
              </a:rPr>
              <a:t>www.businessinsider.com/everything-tesla-promises-to-accomplish-by-2020-2016-7</a:t>
            </a:r>
            <a:r>
              <a:rPr lang="en-US" sz="2000" dirty="0" smtClean="0"/>
              <a:t>.</a:t>
            </a:r>
          </a:p>
          <a:p>
            <a:r>
              <a:rPr lang="en-US" sz="2000" dirty="0"/>
              <a:t>DeBord, M. (2016</a:t>
            </a:r>
            <a:r>
              <a:rPr lang="en-US" sz="2000" dirty="0" smtClean="0"/>
              <a:t>). </a:t>
            </a:r>
            <a:r>
              <a:rPr lang="en-US" sz="2000" dirty="0"/>
              <a:t>Elon Musk just made a totally </a:t>
            </a:r>
            <a:r>
              <a:rPr lang="en-US" sz="2000" dirty="0" smtClean="0"/>
              <a:t>mind-blowing </a:t>
            </a:r>
            <a:r>
              <a:rPr lang="en-US" sz="2000" dirty="0"/>
              <a:t>change </a:t>
            </a:r>
            <a:r>
              <a:rPr lang="en-US" sz="2000" dirty="0" smtClean="0"/>
              <a:t>to Tesla's </a:t>
            </a:r>
            <a:r>
              <a:rPr lang="en-US" sz="2000" dirty="0"/>
              <a:t>strategy. Retrieved 2 March 2017, </a:t>
            </a:r>
            <a:r>
              <a:rPr lang="en-US" sz="2000" dirty="0" smtClean="0"/>
              <a:t>from http</a:t>
            </a:r>
            <a:r>
              <a:rPr lang="en-US" sz="2000" dirty="0"/>
              <a:t>://</a:t>
            </a:r>
            <a:r>
              <a:rPr lang="en-US" sz="2000" dirty="0" smtClean="0"/>
              <a:t>www.businessinsider.com/tesla-mind-blowing-change-strategy-2016-5</a:t>
            </a:r>
            <a:endParaRPr lang="en-US" sz="2000" dirty="0"/>
          </a:p>
          <a:p>
            <a:r>
              <a:rPr lang="en-US" sz="2000" dirty="0" smtClean="0"/>
              <a:t>3 steps Elon Musk took to become a successful entrepreneur. (2018). Retrieved from https://www.independent.co.uk/life-style/elon-musk-success-three-steps-tesla-billionaire-entrepreneurs-industry-a7820741.html </a:t>
            </a:r>
          </a:p>
          <a:p>
            <a:endParaRPr lang="en-US" sz="2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243</TotalTime>
  <Words>3147</Words>
  <Application>Microsoft Office PowerPoint</Application>
  <PresentationFormat>On-screen Show (4:3)</PresentationFormat>
  <Paragraphs>105</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Flow</vt:lpstr>
      <vt:lpstr>Presentation</vt:lpstr>
      <vt:lpstr>Introduction </vt:lpstr>
      <vt:lpstr>How the opportunity was identified</vt:lpstr>
      <vt:lpstr>How the entrepreneur made it happen</vt:lpstr>
      <vt:lpstr>Slide 5</vt:lpstr>
      <vt:lpstr>   Elon Musk Attitudes </vt:lpstr>
      <vt:lpstr>Behaviors</vt:lpstr>
      <vt:lpstr>Slide 8</vt:lpstr>
      <vt:lpstr>Most important elements</vt:lpstr>
      <vt:lpstr>Slide 10</vt:lpstr>
      <vt:lpstr>Lessons Learned in the Entrepreneurship Process</vt:lpstr>
      <vt:lpstr>Slide 12</vt:lpstr>
      <vt:lpstr>Reflection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Nehemiah</dc:creator>
  <cp:lastModifiedBy>user</cp:lastModifiedBy>
  <cp:revision>34</cp:revision>
  <dcterms:created xsi:type="dcterms:W3CDTF">2018-09-21T23:52:51Z</dcterms:created>
  <dcterms:modified xsi:type="dcterms:W3CDTF">2018-09-22T16:01:40Z</dcterms:modified>
</cp:coreProperties>
</file>